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8"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0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4/24/14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4/24/14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4/24/14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4/24/14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4/24/14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Buddism" TargetMode="Externa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c5LDHCkG0oQ" TargetMode="Externa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rPr>
              <a:t>Unify with Shi Huangdi</a:t>
            </a:r>
            <a:endParaRPr lang="en-US" sz="7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endParaRPr>
          </a:p>
        </p:txBody>
      </p:sp>
      <p:sp>
        <p:nvSpPr>
          <p:cNvPr id="3" name="Subtitle 2"/>
          <p:cNvSpPr>
            <a:spLocks noGrp="1"/>
          </p:cNvSpPr>
          <p:nvPr>
            <p:ph type="subTitle" idx="1"/>
          </p:nvPr>
        </p:nvSpPr>
        <p:spPr/>
        <p:txBody>
          <a:bodyPr>
            <a:normAutofit/>
          </a:bodyPr>
          <a:lstStyle/>
          <a:p>
            <a:r>
              <a:rPr lang="en-US" sz="3200" b="1" dirty="0" smtClean="0"/>
              <a:t>6.6.5</a:t>
            </a:r>
            <a:endParaRPr lang="en-US" sz="3200" b="1" dirty="0"/>
          </a:p>
        </p:txBody>
      </p:sp>
      <p:pic>
        <p:nvPicPr>
          <p:cNvPr id="4" name="Picture 3"/>
          <p:cNvPicPr>
            <a:picLocks noChangeAspect="1"/>
          </p:cNvPicPr>
          <p:nvPr/>
        </p:nvPicPr>
        <p:blipFill>
          <a:blip r:embed="rId2"/>
          <a:stretch>
            <a:fillRect/>
          </a:stretch>
        </p:blipFill>
        <p:spPr>
          <a:xfrm>
            <a:off x="606590" y="165100"/>
            <a:ext cx="2331980" cy="383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280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600"/>
            <a:ext cx="7391401"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Peasant turn Emperor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a:xfrm>
            <a:off x="457200" y="2214563"/>
            <a:ext cx="3566160" cy="5610225"/>
          </a:xfrm>
        </p:spPr>
        <p:txBody>
          <a:bodyPr>
            <a:normAutofit/>
          </a:bodyPr>
          <a:lstStyle/>
          <a:p>
            <a:r>
              <a:rPr lang="en-US" b="1" dirty="0" smtClean="0"/>
              <a:t>Liu Bang, (</a:t>
            </a:r>
            <a:r>
              <a:rPr lang="en-US" b="1" dirty="0" err="1" smtClean="0"/>
              <a:t>leo</a:t>
            </a:r>
            <a:r>
              <a:rPr lang="en-US" b="1" dirty="0" smtClean="0"/>
              <a:t>-bong)- Rebel peasant in the Qin Dynasty founded the Han Dynasty</a:t>
            </a:r>
          </a:p>
          <a:p>
            <a:r>
              <a:rPr lang="en-US" b="1" dirty="0" smtClean="0"/>
              <a:t>Han dynasty </a:t>
            </a:r>
            <a:r>
              <a:rPr lang="en-US" b="1" dirty="0" smtClean="0"/>
              <a:t>lasted from 206 BCE-220 </a:t>
            </a:r>
            <a:r>
              <a:rPr lang="en-US" b="1" dirty="0" smtClean="0"/>
              <a:t>BCE</a:t>
            </a:r>
            <a:endParaRPr lang="en-US" b="1" dirty="0" smtClean="0"/>
          </a:p>
        </p:txBody>
      </p:sp>
      <p:sp>
        <p:nvSpPr>
          <p:cNvPr id="5" name="Content Placeholder 4"/>
          <p:cNvSpPr>
            <a:spLocks noGrp="1"/>
          </p:cNvSpPr>
          <p:nvPr>
            <p:ph sz="half" idx="2"/>
          </p:nvPr>
        </p:nvSpPr>
        <p:spPr/>
        <p:txBody>
          <a:bodyPr>
            <a:normAutofit/>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4282440" y="1285875"/>
            <a:ext cx="3566160" cy="484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5183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Expansion with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Han dynasty…</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p:txBody>
          <a:bodyPr>
            <a:noAutofit/>
          </a:bodyPr>
          <a:lstStyle/>
          <a:p>
            <a:r>
              <a:rPr lang="en-US" b="1" dirty="0" smtClean="0"/>
              <a:t>During </a:t>
            </a:r>
            <a:r>
              <a:rPr lang="en-US" b="1" dirty="0" smtClean="0"/>
              <a:t>the Han dynasty there </a:t>
            </a:r>
            <a:r>
              <a:rPr lang="en-US" b="1" dirty="0" smtClean="0"/>
              <a:t>was peace, stability and </a:t>
            </a:r>
            <a:r>
              <a:rPr lang="en-US" b="1" dirty="0" smtClean="0"/>
              <a:t>success</a:t>
            </a:r>
            <a:endParaRPr lang="en-US" b="1" dirty="0" smtClean="0"/>
          </a:p>
          <a:p>
            <a:r>
              <a:rPr lang="en-US" b="1" dirty="0" smtClean="0">
                <a:solidFill>
                  <a:srgbClr val="000000"/>
                </a:solidFill>
              </a:rPr>
              <a:t>The </a:t>
            </a:r>
            <a:r>
              <a:rPr lang="en-US" b="1" dirty="0" smtClean="0">
                <a:solidFill>
                  <a:srgbClr val="000000"/>
                </a:solidFill>
              </a:rPr>
              <a:t>Han Dynasty had a strong military to help </a:t>
            </a:r>
            <a:r>
              <a:rPr lang="en-US" b="1" dirty="0" smtClean="0">
                <a:solidFill>
                  <a:srgbClr val="000000"/>
                </a:solidFill>
              </a:rPr>
              <a:t>expand the </a:t>
            </a:r>
            <a:r>
              <a:rPr lang="en-US" b="1" dirty="0" smtClean="0">
                <a:solidFill>
                  <a:srgbClr val="000000"/>
                </a:solidFill>
              </a:rPr>
              <a:t>empire to new territories.</a:t>
            </a:r>
          </a:p>
          <a:p>
            <a:r>
              <a:rPr lang="en-US" b="1" dirty="0" smtClean="0">
                <a:solidFill>
                  <a:schemeClr val="tx1"/>
                </a:solidFill>
              </a:rPr>
              <a:t>Expansion allowed for international trade with countries like India, and Rome. </a:t>
            </a:r>
          </a:p>
        </p:txBody>
      </p:sp>
      <p:pic>
        <p:nvPicPr>
          <p:cNvPr id="15" name="Content Placeholder 14" descr="Screenshot 2014-04-24 01.06.10.png"/>
          <p:cNvPicPr>
            <a:picLocks noGrp="1" noChangeAspect="1"/>
          </p:cNvPicPr>
          <p:nvPr>
            <p:ph sz="half" idx="2"/>
          </p:nvPr>
        </p:nvPicPr>
        <p:blipFill>
          <a:blip r:embed="rId2">
            <a:extLst>
              <a:ext uri="{28A0092B-C50C-407E-A947-70E740481C1C}">
                <a14:useLocalDpi xmlns:a14="http://schemas.microsoft.com/office/drawing/2010/main" val="0"/>
              </a:ext>
            </a:extLst>
          </a:blip>
          <a:srcRect l="25880" r="25880"/>
          <a:stretch>
            <a:fillRect/>
          </a:stretch>
        </p:blipFill>
        <p:spPr>
          <a:xfrm>
            <a:off x="4282440" y="2214563"/>
            <a:ext cx="4226560" cy="3911600"/>
          </a:xfrm>
        </p:spPr>
      </p:pic>
    </p:spTree>
    <p:extLst>
      <p:ext uri="{BB962C8B-B14F-4D97-AF65-F5344CB8AC3E}">
        <p14:creationId xmlns:p14="http://schemas.microsoft.com/office/powerpoint/2010/main" val="200053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9" y="0"/>
            <a:ext cx="7391401"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Silk Road</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a:xfrm>
            <a:off x="457200" y="1143000"/>
            <a:ext cx="3566160" cy="4983163"/>
          </a:xfrm>
        </p:spPr>
        <p:txBody>
          <a:bodyPr>
            <a:normAutofit/>
          </a:bodyPr>
          <a:lstStyle/>
          <a:p>
            <a:r>
              <a:rPr lang="en-US" b="1" dirty="0" smtClean="0"/>
              <a:t>The Chinese exported </a:t>
            </a:r>
            <a:r>
              <a:rPr lang="en-US" b="1" dirty="0"/>
              <a:t>such goods as silk, spices, and </a:t>
            </a:r>
            <a:r>
              <a:rPr lang="en-US" b="1" dirty="0" smtClean="0"/>
              <a:t>jade</a:t>
            </a:r>
            <a:r>
              <a:rPr lang="en-US" b="1" dirty="0" smtClean="0"/>
              <a:t>.</a:t>
            </a:r>
          </a:p>
          <a:p>
            <a:r>
              <a:rPr lang="en-US" b="1" dirty="0"/>
              <a:t>T</a:t>
            </a:r>
            <a:r>
              <a:rPr lang="en-US" b="1" dirty="0" smtClean="0"/>
              <a:t>he </a:t>
            </a:r>
            <a:r>
              <a:rPr lang="en-US" b="1" dirty="0"/>
              <a:t>Chinese </a:t>
            </a:r>
            <a:r>
              <a:rPr lang="en-US" b="1" dirty="0" smtClean="0"/>
              <a:t>imported </a:t>
            </a:r>
            <a:r>
              <a:rPr lang="en-US" b="1" dirty="0"/>
              <a:t>new products and ideas - including </a:t>
            </a:r>
            <a:r>
              <a:rPr lang="en-US" b="1" dirty="0">
                <a:hlinkClick r:id="rId2"/>
              </a:rPr>
              <a:t>Buddhism</a:t>
            </a:r>
            <a:r>
              <a:rPr lang="en-US" b="1" dirty="0"/>
              <a:t> </a:t>
            </a:r>
            <a:endParaRPr lang="en-US" b="1" dirty="0" smtClean="0"/>
          </a:p>
          <a:p>
            <a:r>
              <a:rPr lang="en-US" b="1" dirty="0" smtClean="0"/>
              <a:t>Much </a:t>
            </a:r>
            <a:r>
              <a:rPr lang="en-US" b="1" dirty="0"/>
              <a:t>of the trade occurred locally in small trade centers throughout Asia </a:t>
            </a:r>
            <a:endParaRPr lang="en-US" b="1" dirty="0" smtClean="0"/>
          </a:p>
          <a:p>
            <a:r>
              <a:rPr lang="en-US" b="1" dirty="0" smtClean="0"/>
              <a:t>First </a:t>
            </a:r>
            <a:r>
              <a:rPr lang="en-US" b="1" dirty="0" smtClean="0"/>
              <a:t>time China began to have contact with </a:t>
            </a:r>
            <a:r>
              <a:rPr lang="en-US" b="1" dirty="0" smtClean="0"/>
              <a:t>people outside the </a:t>
            </a:r>
            <a:r>
              <a:rPr lang="en-US" b="1" dirty="0" smtClean="0"/>
              <a:t>Great Wall.</a:t>
            </a:r>
            <a:endParaRPr lang="en-US" b="1" dirty="0"/>
          </a:p>
        </p:txBody>
      </p:sp>
      <p:pic>
        <p:nvPicPr>
          <p:cNvPr id="5" name="Content Placeholder 4" descr="Screenshot 2014-04-24 00.22.18.png"/>
          <p:cNvPicPr>
            <a:picLocks noGrp="1" noChangeAspect="1"/>
          </p:cNvPicPr>
          <p:nvPr>
            <p:ph sz="half" idx="2"/>
          </p:nvPr>
        </p:nvPicPr>
        <p:blipFill>
          <a:blip r:embed="rId3">
            <a:extLst>
              <a:ext uri="{28A0092B-C50C-407E-A947-70E740481C1C}">
                <a14:useLocalDpi xmlns:a14="http://schemas.microsoft.com/office/drawing/2010/main" val="0"/>
              </a:ext>
            </a:extLst>
          </a:blip>
          <a:srcRect l="7846" r="7846"/>
          <a:stretch>
            <a:fillRect/>
          </a:stretch>
        </p:blipFill>
        <p:spPr>
          <a:xfrm>
            <a:off x="4282439" y="920750"/>
            <a:ext cx="4686935" cy="5205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26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Confucianism makes a comeback…</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p:txBody>
          <a:bodyPr>
            <a:normAutofit fontScale="70000" lnSpcReduction="20000"/>
          </a:bodyPr>
          <a:lstStyle/>
          <a:p>
            <a:r>
              <a:rPr lang="en-US" sz="2800" b="1" dirty="0" smtClean="0"/>
              <a:t>Han Dynasty moved away from the idea of Legalism and based their ruling through the ideas of Confucianism.</a:t>
            </a:r>
          </a:p>
          <a:p>
            <a:r>
              <a:rPr lang="en-US" sz="2800" b="1" dirty="0" smtClean="0"/>
              <a:t>Government officials were selected based on merit and knowledge of Confucianism.</a:t>
            </a:r>
          </a:p>
          <a:p>
            <a:pPr lvl="1"/>
            <a:r>
              <a:rPr lang="en-US" sz="2600" b="1" dirty="0" smtClean="0"/>
              <a:t>Made for more to follow Confucianism to have a chance to be a government official. </a:t>
            </a:r>
            <a:endParaRPr lang="en-US" sz="2600" b="1" dirty="0"/>
          </a:p>
        </p:txBody>
      </p:sp>
      <p:pic>
        <p:nvPicPr>
          <p:cNvPr id="5" name="Content Placeholder 4" descr="Screenshot 2014-04-24 10.45.28.png"/>
          <p:cNvPicPr>
            <a:picLocks noGrp="1" noChangeAspect="1"/>
          </p:cNvPicPr>
          <p:nvPr>
            <p:ph sz="half" idx="2"/>
          </p:nvPr>
        </p:nvPicPr>
        <p:blipFill>
          <a:blip r:embed="rId2">
            <a:extLst>
              <a:ext uri="{28A0092B-C50C-407E-A947-70E740481C1C}">
                <a14:useLocalDpi xmlns:a14="http://schemas.microsoft.com/office/drawing/2010/main" val="0"/>
              </a:ext>
            </a:extLst>
          </a:blip>
          <a:srcRect l="15736" r="15736"/>
          <a:stretch>
            <a:fillRect/>
          </a:stretch>
        </p:blipFill>
        <p:spPr>
          <a:xfrm>
            <a:off x="4282440" y="2214563"/>
            <a:ext cx="4036060" cy="391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6193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Travelers and Talkers Assignment: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199" y="1619250"/>
            <a:ext cx="7893051" cy="4905375"/>
          </a:xfrm>
        </p:spPr>
        <p:txBody>
          <a:bodyPr>
            <a:normAutofit fontScale="85000" lnSpcReduction="20000"/>
          </a:bodyPr>
          <a:lstStyle/>
          <a:p>
            <a:r>
              <a:rPr lang="en-US" b="1" dirty="0"/>
              <a:t>Each Table will be given a social group-</a:t>
            </a:r>
          </a:p>
          <a:p>
            <a:r>
              <a:rPr lang="en-US" b="1" dirty="0"/>
              <a:t>a.  Every student will need to read about their person on the social pyramid and write down a brief summary of who they are, what do they do, how do they participate within the trading system, and why are they an important part to China and The Silk Roads.  </a:t>
            </a:r>
          </a:p>
          <a:p>
            <a:r>
              <a:rPr lang="en-US" b="1" dirty="0"/>
              <a:t>b. Two students will be travelers and Two Students will be talkers, but again everyone needs to have the information on their group.</a:t>
            </a:r>
          </a:p>
          <a:p>
            <a:r>
              <a:rPr lang="en-US" dirty="0"/>
              <a:t>c. </a:t>
            </a:r>
            <a:r>
              <a:rPr lang="en-US" b="1" dirty="0">
                <a:solidFill>
                  <a:srgbClr val="0000FF"/>
                </a:solidFill>
              </a:rPr>
              <a:t>Talkers will remain at the table to explain to other travelers who their social class is and what they do, how are they apart of the trading system and why they are important to Chinese Society. (Talkers will have 1 poster-where they will design their social class and draw a picture of their group to show the travelers)</a:t>
            </a:r>
            <a:endParaRPr lang="en-US" dirty="0">
              <a:solidFill>
                <a:srgbClr val="0000FF"/>
              </a:solidFill>
            </a:endParaRPr>
          </a:p>
          <a:p>
            <a:r>
              <a:rPr lang="en-US" dirty="0"/>
              <a:t>d.</a:t>
            </a:r>
            <a:r>
              <a:rPr lang="en-US" b="1" dirty="0"/>
              <a:t> </a:t>
            </a:r>
            <a:r>
              <a:rPr lang="en-US" b="1" i="1" dirty="0">
                <a:solidFill>
                  <a:srgbClr val="008000"/>
                </a:solidFill>
              </a:rPr>
              <a:t>Travelers will travel to other tables to discuss their findings about their social class to the talkers in other provinces.  They will be explaining the same thing as the talkers, but they are traveling to explain their findings.</a:t>
            </a:r>
            <a:r>
              <a:rPr lang="en-US" b="1" dirty="0">
                <a:solidFill>
                  <a:srgbClr val="008000"/>
                </a:solidFill>
              </a:rPr>
              <a:t> </a:t>
            </a:r>
            <a:r>
              <a:rPr lang="en-US" b="1" i="1" dirty="0">
                <a:solidFill>
                  <a:srgbClr val="008000"/>
                </a:solidFill>
              </a:rPr>
              <a:t>(Travelers will have their own little posters with their information and picture to show the talkers they travel to)</a:t>
            </a:r>
            <a:endParaRPr lang="en-US" dirty="0">
              <a:solidFill>
                <a:srgbClr val="008000"/>
              </a:solidFill>
            </a:endParaRPr>
          </a:p>
          <a:p>
            <a:endParaRPr lang="en-US" dirty="0"/>
          </a:p>
        </p:txBody>
      </p:sp>
    </p:spTree>
    <p:extLst>
      <p:ext uri="{BB962C8B-B14F-4D97-AF65-F5344CB8AC3E}">
        <p14:creationId xmlns:p14="http://schemas.microsoft.com/office/powerpoint/2010/main" val="3628271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656"/>
            <a:ext cx="6508377" cy="1143000"/>
          </a:xfrm>
        </p:spPr>
        <p:txBody>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About Shi Huangdi</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83315" y="1469350"/>
            <a:ext cx="6508377" cy="4650138"/>
          </a:xfrm>
        </p:spPr>
        <p:txBody>
          <a:bodyPr>
            <a:normAutofit/>
          </a:bodyPr>
          <a:lstStyle/>
          <a:p>
            <a:r>
              <a:rPr lang="en-US" sz="2400" b="1" dirty="0" smtClean="0"/>
              <a:t>Occupation: Emperor of China</a:t>
            </a:r>
          </a:p>
          <a:p>
            <a:r>
              <a:rPr lang="en-US" sz="2400" b="1" dirty="0" smtClean="0"/>
              <a:t>Reign (ruled): 221 BCE to 210 BCE</a:t>
            </a:r>
          </a:p>
          <a:p>
            <a:r>
              <a:rPr lang="en-US" sz="2400" b="1" dirty="0" smtClean="0"/>
              <a:t>Born: 259 BCE</a:t>
            </a:r>
          </a:p>
          <a:p>
            <a:r>
              <a:rPr lang="en-US" sz="2400" b="1" dirty="0" smtClean="0"/>
              <a:t>Died: 210 BCE</a:t>
            </a:r>
          </a:p>
          <a:p>
            <a:r>
              <a:rPr lang="en-US" sz="2400" b="1" dirty="0" smtClean="0"/>
              <a:t>Real Name: Prince </a:t>
            </a:r>
            <a:r>
              <a:rPr lang="en-US" sz="2400" b="1" dirty="0" err="1" smtClean="0"/>
              <a:t>Zheng</a:t>
            </a:r>
            <a:endParaRPr lang="en-US" sz="2400" b="1" dirty="0" smtClean="0"/>
          </a:p>
          <a:p>
            <a:r>
              <a:rPr lang="en-US" sz="2400" b="1" dirty="0" smtClean="0"/>
              <a:t>New Name: Shi Huangdi</a:t>
            </a:r>
          </a:p>
          <a:p>
            <a:r>
              <a:rPr lang="en-US" sz="2400" b="1" dirty="0" smtClean="0"/>
              <a:t>Best Known for: First Emperor of </a:t>
            </a:r>
            <a:r>
              <a:rPr lang="en-US" b="1" dirty="0" smtClean="0"/>
              <a:t>China, </a:t>
            </a:r>
            <a:r>
              <a:rPr lang="en-US" sz="2400" b="1" dirty="0" smtClean="0"/>
              <a:t>established the Qin Dynasty</a:t>
            </a:r>
          </a:p>
          <a:p>
            <a:endParaRPr lang="en-US" dirty="0"/>
          </a:p>
        </p:txBody>
      </p:sp>
      <p:pic>
        <p:nvPicPr>
          <p:cNvPr id="4" name="Picture 3" descr="mperor Qin - First emperor of China"/>
          <p:cNvPicPr/>
          <p:nvPr/>
        </p:nvPicPr>
        <p:blipFill>
          <a:blip r:embed="rId2">
            <a:extLst>
              <a:ext uri="{28A0092B-C50C-407E-A947-70E740481C1C}">
                <a14:useLocalDpi xmlns:a14="http://schemas.microsoft.com/office/drawing/2010/main" val="0"/>
              </a:ext>
            </a:extLst>
          </a:blip>
          <a:srcRect/>
          <a:stretch>
            <a:fillRect/>
          </a:stretch>
        </p:blipFill>
        <p:spPr bwMode="auto">
          <a:xfrm>
            <a:off x="5845140" y="914400"/>
            <a:ext cx="2721137" cy="53878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93956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13" y="142369"/>
            <a:ext cx="6508377"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Era of Warring States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0" y="1285369"/>
            <a:ext cx="6508377" cy="3916363"/>
          </a:xfrm>
        </p:spPr>
        <p:txBody>
          <a:bodyPr/>
          <a:lstStyle/>
          <a:p>
            <a:r>
              <a:rPr lang="en-US" b="1" dirty="0" smtClean="0"/>
              <a:t>Born during the chaos</a:t>
            </a:r>
          </a:p>
          <a:p>
            <a:r>
              <a:rPr lang="en-US" b="1" dirty="0" smtClean="0"/>
              <a:t>Became king at 13</a:t>
            </a:r>
          </a:p>
          <a:p>
            <a:r>
              <a:rPr lang="en-US" b="1" dirty="0" smtClean="0"/>
              <a:t>Ruled independently by 22 and wanted to end chaos and unify China</a:t>
            </a:r>
          </a:p>
          <a:p>
            <a:pPr lvl="1"/>
            <a:r>
              <a:rPr lang="en-US" b="1" dirty="0" smtClean="0"/>
              <a:t>Started Control with Qin, then set out to conquer more</a:t>
            </a:r>
          </a:p>
          <a:p>
            <a:pPr lvl="1"/>
            <a:r>
              <a:rPr lang="en-US" b="1" dirty="0" smtClean="0"/>
              <a:t>Once took control, declared himself </a:t>
            </a:r>
          </a:p>
          <a:p>
            <a:pPr marL="228600" lvl="1" indent="0">
              <a:buNone/>
            </a:pPr>
            <a:r>
              <a:rPr lang="en-US" b="1" dirty="0" smtClean="0"/>
              <a:t>emperor and changed name. </a:t>
            </a:r>
          </a:p>
          <a:p>
            <a:pPr marL="0" indent="0">
              <a:buNone/>
            </a:pP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508362" y="3487577"/>
            <a:ext cx="3635637" cy="337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4717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4" y="396875"/>
            <a:ext cx="6508377"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Organizing the Empire with Accomplishments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60376" y="1841500"/>
            <a:ext cx="6775076" cy="4746625"/>
          </a:xfrm>
        </p:spPr>
        <p:txBody>
          <a:bodyPr>
            <a:normAutofit/>
          </a:bodyPr>
          <a:lstStyle/>
          <a:p>
            <a:r>
              <a:rPr lang="en-US" b="1" u="sng" dirty="0" smtClean="0">
                <a:solidFill>
                  <a:srgbClr val="000090"/>
                </a:solidFill>
              </a:rPr>
              <a:t>Government:</a:t>
            </a:r>
          </a:p>
          <a:p>
            <a:pPr lvl="1"/>
            <a:r>
              <a:rPr lang="en-US" b="1" dirty="0" smtClean="0"/>
              <a:t>Divided into government units, </a:t>
            </a:r>
            <a:r>
              <a:rPr lang="en-US" b="1" i="1" dirty="0" smtClean="0"/>
              <a:t>provinces,</a:t>
            </a:r>
            <a:r>
              <a:rPr lang="en-US" b="1" dirty="0" smtClean="0"/>
              <a:t>36 of them</a:t>
            </a:r>
          </a:p>
          <a:p>
            <a:pPr lvl="1"/>
            <a:r>
              <a:rPr lang="en-US" b="1" dirty="0" smtClean="0"/>
              <a:t>Government positions given by people abilities</a:t>
            </a:r>
          </a:p>
          <a:p>
            <a:r>
              <a:rPr lang="en-US" b="1" u="sng" dirty="0" smtClean="0">
                <a:solidFill>
                  <a:srgbClr val="008000"/>
                </a:solidFill>
              </a:rPr>
              <a:t>Economy &amp; Writing:</a:t>
            </a:r>
          </a:p>
          <a:p>
            <a:pPr lvl="1"/>
            <a:r>
              <a:rPr lang="en-US" b="1" dirty="0" smtClean="0"/>
              <a:t>Unified $ and units of measurements</a:t>
            </a:r>
          </a:p>
          <a:p>
            <a:pPr lvl="1"/>
            <a:r>
              <a:rPr lang="en-US" b="1" dirty="0" smtClean="0"/>
              <a:t>One standard of writing for all</a:t>
            </a:r>
          </a:p>
          <a:p>
            <a:r>
              <a:rPr lang="en-US" b="1" u="sng" dirty="0" smtClean="0">
                <a:solidFill>
                  <a:schemeClr val="accent4">
                    <a:lumMod val="50000"/>
                  </a:schemeClr>
                </a:solidFill>
              </a:rPr>
              <a:t>Construction:</a:t>
            </a:r>
          </a:p>
          <a:p>
            <a:pPr lvl="1"/>
            <a:r>
              <a:rPr lang="en-US" b="1" dirty="0" smtClean="0"/>
              <a:t>Built roads and canals, using standardize measurement</a:t>
            </a:r>
          </a:p>
          <a:p>
            <a:pPr lvl="1"/>
            <a:r>
              <a:rPr lang="en-US" b="1" dirty="0" smtClean="0"/>
              <a:t>Began building Great Wall of China-to protect “invaders” from the North</a:t>
            </a:r>
          </a:p>
          <a:p>
            <a:pPr lvl="3"/>
            <a:endParaRPr lang="en-US" b="1" dirty="0"/>
          </a:p>
        </p:txBody>
      </p:sp>
    </p:spTree>
    <p:extLst>
      <p:ext uri="{BB962C8B-B14F-4D97-AF65-F5344CB8AC3E}">
        <p14:creationId xmlns:p14="http://schemas.microsoft.com/office/powerpoint/2010/main" val="4289578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dissolv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91401"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Great Wall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a:xfrm>
            <a:off x="457200" y="1485900"/>
            <a:ext cx="3566160" cy="5133975"/>
          </a:xfrm>
        </p:spPr>
        <p:txBody>
          <a:bodyPr>
            <a:normAutofit fontScale="92500"/>
          </a:bodyPr>
          <a:lstStyle/>
          <a:p>
            <a:r>
              <a:rPr lang="en-US" b="1" dirty="0"/>
              <a:t>F</a:t>
            </a:r>
            <a:r>
              <a:rPr lang="en-US" b="1" dirty="0" smtClean="0"/>
              <a:t>orced </a:t>
            </a:r>
            <a:r>
              <a:rPr lang="en-US" b="1" dirty="0"/>
              <a:t>hundreds of thousands of farmers to leave their fields to work on the wall</a:t>
            </a:r>
            <a:r>
              <a:rPr lang="en-US" b="1" dirty="0" smtClean="0"/>
              <a:t>.</a:t>
            </a:r>
          </a:p>
          <a:p>
            <a:pPr lvl="1"/>
            <a:r>
              <a:rPr lang="en-US" b="1" dirty="0" smtClean="0"/>
              <a:t> </a:t>
            </a:r>
            <a:r>
              <a:rPr lang="en-US" b="1" dirty="0"/>
              <a:t>Thousands of laborers died before the project was completed</a:t>
            </a:r>
            <a:r>
              <a:rPr lang="en-US" b="1" dirty="0" smtClean="0"/>
              <a:t>.</a:t>
            </a:r>
          </a:p>
          <a:p>
            <a:r>
              <a:rPr lang="en-US" b="1" dirty="0" smtClean="0"/>
              <a:t> </a:t>
            </a:r>
            <a:r>
              <a:rPr lang="en-US" b="1" dirty="0"/>
              <a:t>The finished wall, the Great Wall of China, was built mainly on the northern slopes of mountains, using stone, sand, and rubble. </a:t>
            </a:r>
            <a:endParaRPr lang="en-US" b="1" dirty="0" smtClean="0"/>
          </a:p>
          <a:p>
            <a:pPr lvl="1"/>
            <a:r>
              <a:rPr lang="en-US" b="1" dirty="0" smtClean="0"/>
              <a:t>However</a:t>
            </a:r>
            <a:r>
              <a:rPr lang="en-US" b="1" dirty="0"/>
              <a:t>, Qin did not build the wall that stands today. </a:t>
            </a:r>
            <a:endParaRPr lang="en-US" b="1" dirty="0" smtClean="0"/>
          </a:p>
          <a:p>
            <a:r>
              <a:rPr lang="en-US" b="1" dirty="0" smtClean="0"/>
              <a:t>The </a:t>
            </a:r>
            <a:r>
              <a:rPr lang="en-US" b="1" dirty="0"/>
              <a:t>Great Wall today consists of a series of walls and towers built during the Ming dynasty beginning in the late 1400s.</a:t>
            </a:r>
          </a:p>
        </p:txBody>
      </p:sp>
      <p:pic>
        <p:nvPicPr>
          <p:cNvPr id="7" name="Content Placeholder 6"/>
          <p:cNvPicPr>
            <a:picLocks noGrp="1" noChangeAspect="1"/>
          </p:cNvPicPr>
          <p:nvPr>
            <p:ph sz="half" idx="2"/>
          </p:nvPr>
        </p:nvPicPr>
        <p:blipFill>
          <a:blip r:embed="rId2"/>
          <a:srcRect t="3671" b="3671"/>
          <a:stretch>
            <a:fillRect/>
          </a:stretch>
        </p:blipFill>
        <p:spPr>
          <a:xfrm>
            <a:off x="4282440" y="571500"/>
            <a:ext cx="3566160" cy="604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24200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508377"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Shi Huangdi… A tyrant?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199" y="1170849"/>
            <a:ext cx="6508377" cy="3916363"/>
          </a:xfrm>
        </p:spPr>
        <p:txBody>
          <a:bodyPr/>
          <a:lstStyle/>
          <a:p>
            <a:r>
              <a:rPr lang="en-US" sz="2400" b="1" dirty="0" smtClean="0"/>
              <a:t>Outlawed most religions </a:t>
            </a:r>
          </a:p>
          <a:p>
            <a:pPr lvl="1"/>
            <a:r>
              <a:rPr lang="en-US" sz="2000" b="1" dirty="0" smtClean="0"/>
              <a:t>Stuck with Legalism only</a:t>
            </a:r>
          </a:p>
          <a:p>
            <a:r>
              <a:rPr lang="en-US" sz="2400" b="1" dirty="0" smtClean="0"/>
              <a:t>Book Burning</a:t>
            </a:r>
          </a:p>
          <a:p>
            <a:pPr lvl="1"/>
            <a:r>
              <a:rPr lang="en-US" sz="2000" b="1" dirty="0" smtClean="0"/>
              <a:t>Censored ideas that did not work for his ruling</a:t>
            </a:r>
          </a:p>
          <a:p>
            <a:r>
              <a:rPr lang="en-US" sz="2400" b="1" dirty="0" smtClean="0"/>
              <a:t>Scholars</a:t>
            </a:r>
          </a:p>
          <a:p>
            <a:pPr lvl="1"/>
            <a:r>
              <a:rPr lang="en-US" sz="2000" b="1" dirty="0" smtClean="0"/>
              <a:t>Killed if they refused to follow Shi </a:t>
            </a:r>
            <a:r>
              <a:rPr lang="en-US" sz="2000" b="1" dirty="0" err="1" smtClean="0"/>
              <a:t>Huangdi’s</a:t>
            </a:r>
            <a:r>
              <a:rPr lang="en-US" sz="2000" b="1" dirty="0" smtClean="0"/>
              <a:t> ideas</a:t>
            </a:r>
          </a:p>
          <a:p>
            <a:endParaRPr lang="en-US" dirty="0"/>
          </a:p>
        </p:txBody>
      </p:sp>
      <p:pic>
        <p:nvPicPr>
          <p:cNvPr id="4" name="Picture 3"/>
          <p:cNvPicPr>
            <a:picLocks noChangeAspect="1"/>
          </p:cNvPicPr>
          <p:nvPr/>
        </p:nvPicPr>
        <p:blipFill>
          <a:blip r:embed="rId2"/>
          <a:stretch>
            <a:fillRect/>
          </a:stretch>
        </p:blipFill>
        <p:spPr>
          <a:xfrm>
            <a:off x="731083" y="4510151"/>
            <a:ext cx="7843050" cy="2347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4275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508377"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Tomb of Shi Huangdi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46074" y="1439068"/>
            <a:ext cx="6508377" cy="3916363"/>
          </a:xfrm>
        </p:spPr>
        <p:txBody>
          <a:bodyPr>
            <a:normAutofit/>
          </a:bodyPr>
          <a:lstStyle/>
          <a:p>
            <a:r>
              <a:rPr lang="en-US" sz="2400" b="1" dirty="0" smtClean="0"/>
              <a:t>Over 700,000 workers constructed his tomb</a:t>
            </a:r>
          </a:p>
          <a:p>
            <a:r>
              <a:rPr lang="en-US" sz="2400" b="1" dirty="0" smtClean="0"/>
              <a:t>8,000 soldiers, horses and chariots created to protect him in the afterlife</a:t>
            </a:r>
          </a:p>
          <a:p>
            <a:r>
              <a:rPr lang="en-US" sz="2400" b="1" dirty="0">
                <a:hlinkClick r:id="rId2"/>
              </a:rPr>
              <a:t>http://youtu.be/</a:t>
            </a:r>
            <a:r>
              <a:rPr lang="en-US" sz="2400" b="1" dirty="0" smtClean="0">
                <a:hlinkClick r:id="rId2"/>
              </a:rPr>
              <a:t>c5LDHCkG0oQ</a:t>
            </a:r>
            <a:r>
              <a:rPr lang="en-US" sz="2400" b="1" dirty="0" smtClean="0"/>
              <a:t> </a:t>
            </a:r>
            <a:endParaRPr lang="en-US" sz="2400" b="1" dirty="0"/>
          </a:p>
        </p:txBody>
      </p:sp>
      <p:pic>
        <p:nvPicPr>
          <p:cNvPr id="8" name="Picture 7" descr="Army_of_Emperor_Shi_Huangdi_Terracotta_Soldiers_T38-8134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48" y="4048125"/>
            <a:ext cx="7543227" cy="2809874"/>
          </a:xfrm>
          <a:prstGeom prst="rect">
            <a:avLst/>
          </a:prstGeom>
          <a:ln>
            <a:noFill/>
          </a:ln>
          <a:effectLst>
            <a:outerShdw blurRad="190500" algn="tl" rotWithShape="0">
              <a:srgbClr val="000000">
                <a:alpha val="70000"/>
              </a:srgbClr>
            </a:outerShdw>
          </a:effectLst>
        </p:spPr>
      </p:pic>
      <p:sp>
        <p:nvSpPr>
          <p:cNvPr id="9" name="TextBox 8"/>
          <p:cNvSpPr txBox="1"/>
          <p:nvPr/>
        </p:nvSpPr>
        <p:spPr>
          <a:xfrm>
            <a:off x="6111875" y="30003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8440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Death of Shi Huangdi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Autofit/>
          </a:bodyPr>
          <a:lstStyle/>
          <a:p>
            <a:r>
              <a:rPr lang="en-US" sz="2800" b="1" dirty="0" smtClean="0"/>
              <a:t>Died while traveling on tour</a:t>
            </a:r>
          </a:p>
          <a:p>
            <a:r>
              <a:rPr lang="en-US" sz="2800" b="1" dirty="0" smtClean="0"/>
              <a:t>Second Son was supposed to take over</a:t>
            </a:r>
          </a:p>
          <a:p>
            <a:r>
              <a:rPr lang="en-US" sz="2800" b="1" dirty="0" smtClean="0"/>
              <a:t>Peasant of Qin Dynasty rebelled and others joined the rebellion </a:t>
            </a:r>
          </a:p>
          <a:p>
            <a:r>
              <a:rPr lang="en-US" sz="2800" b="1" dirty="0" smtClean="0"/>
              <a:t>Peasant became new emperor and called his dynasty, </a:t>
            </a:r>
            <a:r>
              <a:rPr lang="en-US" sz="2800" b="1" i="1" dirty="0" smtClean="0">
                <a:solidFill>
                  <a:srgbClr val="0000FF"/>
                </a:solidFill>
              </a:rPr>
              <a:t>Han Dynasty</a:t>
            </a:r>
            <a:endParaRPr lang="en-US" sz="2800" b="1" i="1" dirty="0">
              <a:solidFill>
                <a:srgbClr val="0000FF"/>
              </a:solidFill>
            </a:endParaRPr>
          </a:p>
        </p:txBody>
      </p:sp>
    </p:spTree>
    <p:extLst>
      <p:ext uri="{BB962C8B-B14F-4D97-AF65-F5344CB8AC3E}">
        <p14:creationId xmlns:p14="http://schemas.microsoft.com/office/powerpoint/2010/main" val="2064315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6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Blossom with the Han Dynasty</a:t>
            </a:r>
            <a:endParaRPr lang="en-US" sz="60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Subtitle 4"/>
          <p:cNvSpPr>
            <a:spLocks noGrp="1"/>
          </p:cNvSpPr>
          <p:nvPr>
            <p:ph type="subTitle" idx="1"/>
          </p:nvPr>
        </p:nvSpPr>
        <p:spPr>
          <a:xfrm>
            <a:off x="3200400" y="5257799"/>
            <a:ext cx="5458968" cy="1266825"/>
          </a:xfrm>
        </p:spPr>
        <p:txBody>
          <a:bodyPr>
            <a:normAutofit fontScale="92500" lnSpcReduction="10000"/>
          </a:bodyPr>
          <a:lstStyle/>
          <a:p>
            <a:r>
              <a:rPr lang="en-US" sz="2800" b="1" dirty="0" smtClean="0"/>
              <a:t>6.6.6</a:t>
            </a:r>
          </a:p>
          <a:p>
            <a:r>
              <a:rPr lang="en-US" sz="2800" b="1" i="1" dirty="0" smtClean="0">
                <a:solidFill>
                  <a:srgbClr val="008000"/>
                </a:solidFill>
              </a:rPr>
              <a:t>EQ #4: How did the Han Dynasty strengthen and expand China?</a:t>
            </a:r>
            <a:endParaRPr lang="en-US" sz="2800" b="1" i="1" dirty="0">
              <a:solidFill>
                <a:srgbClr val="008000"/>
              </a:solidFill>
            </a:endParaRPr>
          </a:p>
        </p:txBody>
      </p:sp>
    </p:spTree>
    <p:extLst>
      <p:ext uri="{BB962C8B-B14F-4D97-AF65-F5344CB8AC3E}">
        <p14:creationId xmlns:p14="http://schemas.microsoft.com/office/powerpoint/2010/main" val="1522424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161</TotalTime>
  <Words>784</Words>
  <Application>Microsoft Macintosh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Plaza</vt:lpstr>
      <vt:lpstr>Unify with Shi Huangdi</vt:lpstr>
      <vt:lpstr>About Shi Huangdi</vt:lpstr>
      <vt:lpstr>Era of Warring States</vt:lpstr>
      <vt:lpstr>Organizing the Empire with Accomplishments</vt:lpstr>
      <vt:lpstr>The Great Wall</vt:lpstr>
      <vt:lpstr>Shi Huangdi… A tyrant?</vt:lpstr>
      <vt:lpstr>Tomb of Shi Huangdi</vt:lpstr>
      <vt:lpstr>Death of Shi Huangdi</vt:lpstr>
      <vt:lpstr>Blossom with the Han Dynasty</vt:lpstr>
      <vt:lpstr>Peasant turn Emperor</vt:lpstr>
      <vt:lpstr>Expansion with the Han dynasty…</vt:lpstr>
      <vt:lpstr>The Silk Road</vt:lpstr>
      <vt:lpstr>Confucianism makes a comeback…</vt:lpstr>
      <vt:lpstr>Travelers and Talkers Assignment: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Unify with Shi Huangdi</dc:title>
  <dc:creator>acrma5teacher</dc:creator>
  <cp:lastModifiedBy>acrma5teacher</cp:lastModifiedBy>
  <cp:revision>13</cp:revision>
  <dcterms:created xsi:type="dcterms:W3CDTF">2014-04-22T23:08:14Z</dcterms:created>
  <dcterms:modified xsi:type="dcterms:W3CDTF">2014-04-24T17:48:20Z</dcterms:modified>
</cp:coreProperties>
</file>